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9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0b22d88d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0b22d88d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0b22d88d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0b22d88d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0b22d88d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0b22d88d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0b22d88d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0b22d88d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0b22d88d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0b22d88d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0b22d88d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0b22d88d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473200"/>
            <a:ext cx="5398295" cy="1816098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3289300"/>
            <a:ext cx="5398295" cy="10541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4402932"/>
            <a:ext cx="1200150" cy="28336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4402932"/>
            <a:ext cx="3670469" cy="2833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4402932"/>
            <a:ext cx="413375" cy="28336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7626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549649"/>
            <a:ext cx="759857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699084"/>
            <a:ext cx="6569870" cy="23737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974702"/>
            <a:ext cx="7598570" cy="3702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03717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34314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18760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2514600"/>
            <a:ext cx="7004388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3257550"/>
            <a:ext cx="7614275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44059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481436"/>
            <a:ext cx="7598569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583036"/>
            <a:ext cx="759857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78832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2914650"/>
            <a:ext cx="7601577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1400"/>
            <a:ext cx="7601577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83603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2628900"/>
            <a:ext cx="759857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37457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05951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457200"/>
            <a:ext cx="1618914" cy="38862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5874087" cy="38862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577935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02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52176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481436"/>
            <a:ext cx="7598570" cy="11016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3036"/>
            <a:ext cx="759857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12534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6550"/>
            <a:ext cx="3746501" cy="273685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1606551"/>
            <a:ext cx="3746499" cy="273685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33424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1663700"/>
            <a:ext cx="35317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52651"/>
            <a:ext cx="3747692" cy="219074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670050"/>
            <a:ext cx="35421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152651"/>
            <a:ext cx="3746501" cy="219074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00603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26350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020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55750"/>
            <a:ext cx="2760664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457201"/>
            <a:ext cx="4626770" cy="38862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584450"/>
            <a:ext cx="2760664" cy="1371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01530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00150"/>
            <a:ext cx="4623490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685800"/>
            <a:ext cx="2460731" cy="3429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228850"/>
            <a:ext cx="4623490" cy="13716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45771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7198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Emission Line Pipeline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Gabriella Quattropani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Potential Issues: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9883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Cubes with gaps in maps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Cubes with gaps in spectra in various </a:t>
            </a:r>
            <a:r>
              <a:rPr lang="en" sz="2000" dirty="0" err="1"/>
              <a:t>spaxels</a:t>
            </a:r>
            <a:endParaRPr lang="en"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Are the fits good/reasonable?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Cubes with no emission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A77056B-BE7A-3CDA-2A2B-6133DDD78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19" y="731375"/>
            <a:ext cx="28416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Pipeline Products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" dirty="0"/>
              <a:t>Stellar kinematics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" dirty="0"/>
              <a:t>Stellar continuum fits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" dirty="0"/>
              <a:t>Emission line gaussian fits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" dirty="0"/>
              <a:t>SAMI-like emission cubes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Stellar kinematics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3920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Have binned and non-binned star and gas kinematics from </a:t>
            </a:r>
            <a:r>
              <a:rPr lang="en" dirty="0" err="1"/>
              <a:t>pPXF</a:t>
            </a:r>
            <a:r>
              <a:rPr lang="en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Uses: 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" dirty="0"/>
              <a:t>12-th order </a:t>
            </a:r>
            <a:r>
              <a:rPr lang="en" b="1" dirty="0"/>
              <a:t>additive</a:t>
            </a:r>
            <a:r>
              <a:rPr lang="en" dirty="0"/>
              <a:t> polynomial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" dirty="0"/>
              <a:t>X-shooter SSP Salpeter IMF and Padova00 isochrones</a:t>
            </a:r>
          </a:p>
          <a:p>
            <a:pPr marL="628650" lvl="1" indent="-171450">
              <a:spcAft>
                <a:spcPts val="1200"/>
              </a:spcAft>
            </a:pPr>
            <a:endParaRPr lang="en" dirty="0"/>
          </a:p>
          <a:p>
            <a:pPr marL="457200" lvl="1" indent="0">
              <a:spcAft>
                <a:spcPts val="1200"/>
              </a:spcAft>
              <a:buNone/>
            </a:pPr>
            <a:endParaRPr lang="e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01995F-071C-0BA2-0148-7AB57222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95" y="1323853"/>
            <a:ext cx="4622121" cy="2495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DE8555-92C4-5FA7-05B9-58AEDB14D559}"/>
              </a:ext>
            </a:extLst>
          </p:cNvPr>
          <p:cNvSpPr txBox="1"/>
          <p:nvPr/>
        </p:nvSpPr>
        <p:spPr>
          <a:xfrm>
            <a:off x="8677148" y="1249207"/>
            <a:ext cx="36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SN</a:t>
            </a:r>
            <a:r>
              <a:rPr lang="en-US" dirty="0"/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2B706A-5942-D067-7C52-2CD58CA4F499}"/>
              </a:ext>
            </a:extLst>
          </p:cNvPr>
          <p:cNvCxnSpPr>
            <a:stCxn id="3" idx="1"/>
          </p:cNvCxnSpPr>
          <p:nvPr/>
        </p:nvCxnSpPr>
        <p:spPr>
          <a:xfrm flipH="1">
            <a:off x="8145624" y="1433873"/>
            <a:ext cx="531524" cy="7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Stellar continuum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935353" cy="3624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Fit using </a:t>
            </a:r>
            <a:r>
              <a:rPr lang="en" dirty="0" err="1"/>
              <a:t>pPXF</a:t>
            </a:r>
            <a:r>
              <a:rPr lang="e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Uses: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" dirty="0"/>
              <a:t>Stellar kinematics held fixed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" dirty="0"/>
              <a:t>12-th order </a:t>
            </a:r>
            <a:r>
              <a:rPr lang="en" b="1" dirty="0"/>
              <a:t>multiplicative</a:t>
            </a:r>
            <a:r>
              <a:rPr lang="en" dirty="0"/>
              <a:t> polynomial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" dirty="0"/>
              <a:t>X-shooter SSP Salpeter IMF and Padova00 isochrones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" dirty="0"/>
              <a:t>If SN &lt; 5 ‘optimal’ template used – weighted sum of templates from </a:t>
            </a:r>
            <a:r>
              <a:rPr lang="en" dirty="0" err="1"/>
              <a:t>ppxf</a:t>
            </a:r>
            <a:r>
              <a:rPr lang="en" dirty="0"/>
              <a:t> run on binned spectra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AU" dirty="0"/>
              <a:t>I</a:t>
            </a:r>
            <a:r>
              <a:rPr lang="en" dirty="0"/>
              <a:t>f SN &gt; 5 only templates with non-zero weights are used from run on binned spectra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BADAB-AB7B-1F9E-7082-0BA7DC1DC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411566" y="1152475"/>
            <a:ext cx="5311389" cy="1611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0BF00-00CF-86DC-1AA8-5F521C51B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904" y="3102403"/>
            <a:ext cx="5320720" cy="1674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CD0C00-F8AA-189B-4C8B-E9DC2520A5B6}"/>
              </a:ext>
            </a:extLst>
          </p:cNvPr>
          <p:cNvSpPr txBox="1"/>
          <p:nvPr/>
        </p:nvSpPr>
        <p:spPr>
          <a:xfrm>
            <a:off x="5456104" y="731375"/>
            <a:ext cx="1194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Blue cube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854D4-8C84-5046-8241-861E1D6C8629}"/>
              </a:ext>
            </a:extLst>
          </p:cNvPr>
          <p:cNvSpPr txBox="1"/>
          <p:nvPr/>
        </p:nvSpPr>
        <p:spPr>
          <a:xfrm>
            <a:off x="5456103" y="2761162"/>
            <a:ext cx="1194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Red cube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E9D97-8E9F-A853-7861-4E896E5CD86E}"/>
              </a:ext>
            </a:extLst>
          </p:cNvPr>
          <p:cNvSpPr txBox="1"/>
          <p:nvPr/>
        </p:nvSpPr>
        <p:spPr>
          <a:xfrm>
            <a:off x="3313887" y="4848368"/>
            <a:ext cx="3803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Primary = Stellar-continuum subtracted spectra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Gaussian Fitting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Google Shape;79;p1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5053402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 fontScale="92500" lnSpcReduction="10000"/>
              </a:bodyPr>
              <a:lstStyle/>
              <a:p>
                <a:pPr marL="285750" lvl="0" indent="-285750" algn="l" rtl="0">
                  <a:spcBef>
                    <a:spcPts val="1200"/>
                  </a:spcBef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AU" sz="1600" dirty="0"/>
                  <a:t>Levenberg-</a:t>
                </a:r>
                <a:r>
                  <a:rPr lang="en-AU" sz="1600" dirty="0" err="1"/>
                  <a:t>Marqaurdt</a:t>
                </a:r>
                <a:r>
                  <a:rPr lang="en-AU" sz="1600" dirty="0"/>
                  <a:t> fitting </a:t>
                </a:r>
              </a:p>
              <a:p>
                <a:pPr marL="285750" lvl="0" indent="-285750">
                  <a:spcBef>
                    <a:spcPts val="1200"/>
                  </a:spcBef>
                  <a:buFont typeface="Courier New" panose="02070309020205020404" pitchFamily="49" charset="0"/>
                  <a:buChar char="o"/>
                </a:pPr>
                <a:r>
                  <a:rPr lang="en-AU" sz="1600" dirty="0"/>
                  <a:t>Multiple fits with different initial guesses - best chosen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600" i="1" dirty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ar-AE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1600" dirty="0"/>
                  <a:t> </a:t>
                </a:r>
                <a:r>
                  <a:rPr lang="en-AU" sz="1600" dirty="0"/>
                  <a:t>statistic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1600" dirty="0"/>
              </a:p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AU" sz="1600" dirty="0"/>
                  <a:t>All lines tied kinematically - next run can tie forbidden and </a:t>
                </a:r>
                <a:r>
                  <a:rPr lang="en-AU" sz="1600" dirty="0" err="1"/>
                  <a:t>balmer</a:t>
                </a:r>
                <a:r>
                  <a:rPr lang="en-AU" sz="1600" dirty="0"/>
                  <a:t> lines separately (Is this necessary for all galaxies?)</a:t>
                </a:r>
              </a:p>
              <a:p>
                <a:pPr marL="285750" lvl="0" indent="-285750" algn="l" rtl="0">
                  <a:spcBef>
                    <a:spcPts val="1200"/>
                  </a:spcBef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AU" sz="1600" dirty="0"/>
                  <a:t>Flux ratios held at 3 for [OIII], [OI], [NII]</a:t>
                </a:r>
              </a:p>
              <a:p>
                <a:pPr marL="285750" lvl="0" indent="-285750" algn="l" rtl="0">
                  <a:spcBef>
                    <a:spcPts val="1200"/>
                  </a:spcBef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n-AU" sz="1600" dirty="0"/>
                  <a:t>Some lines not fit due to gaps in spectra or due to redshift - currently fluxes are </a:t>
                </a:r>
                <a:r>
                  <a:rPr lang="en-AU" sz="1600" dirty="0" err="1"/>
                  <a:t>nan’d</a:t>
                </a:r>
                <a:r>
                  <a:rPr lang="en-AU" sz="1600" dirty="0"/>
                  <a:t> if this occurs. If the fit decides there is no component in that region the flux will be 0.0. Next run have bit-masking so we can immediately see which lines are not being fit. This varies </a:t>
                </a:r>
                <a:r>
                  <a:rPr lang="en-AU" sz="1600" dirty="0" err="1"/>
                  <a:t>spaxel</a:t>
                </a:r>
                <a:r>
                  <a:rPr lang="en-AU" sz="1600" dirty="0"/>
                  <a:t> to </a:t>
                </a:r>
                <a:r>
                  <a:rPr lang="en-AU" sz="1600" dirty="0" err="1"/>
                  <a:t>spaxel</a:t>
                </a:r>
                <a:r>
                  <a:rPr lang="en-AU" sz="1600" dirty="0"/>
                  <a:t>!</a:t>
                </a:r>
              </a:p>
              <a:p>
                <a:pPr marL="0" lvl="0" indent="0" algn="l" rtl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dirty="0"/>
              </a:p>
            </p:txBody>
          </p:sp>
        </mc:Choice>
        <mc:Fallback>
          <p:sp>
            <p:nvSpPr>
              <p:cNvPr id="79" name="Google Shape;79;p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5053402" cy="3416400"/>
              </a:xfrm>
              <a:prstGeom prst="rect">
                <a:avLst/>
              </a:prstGeom>
              <a:blipFill>
                <a:blip r:embed="rId3"/>
                <a:stretch>
                  <a:fillRect l="-752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C4DA858-C4A2-7CD5-9ED7-15C68FCCB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247" y="1028700"/>
            <a:ext cx="20701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SAMI-like cubes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Currently 4 outputs: 1, 2, and 3-comp fits for each </a:t>
            </a:r>
            <a:r>
              <a:rPr lang="en" dirty="0" err="1"/>
              <a:t>spaxel</a:t>
            </a:r>
            <a:r>
              <a:rPr lang="en" dirty="0"/>
              <a:t> and recommended component fit using BIC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Can just use 1-comp fits but beware 2-comp/3-comp - only useful if you want to use your own ‘recommendation’ scheme i.e. something other than BIC. You rarely need 2nd and 3rd components in the outskirts of the bundle.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0AA66-66FB-A0E6-C9E8-B757274EF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05" y="2442713"/>
            <a:ext cx="3870390" cy="2377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2602F5-6062-4F0B-F6E4-E39F1F7FC8E9}"/>
              </a:ext>
            </a:extLst>
          </p:cNvPr>
          <p:cNvSpPr txBox="1"/>
          <p:nvPr/>
        </p:nvSpPr>
        <p:spPr>
          <a:xfrm>
            <a:off x="3470988" y="2073381"/>
            <a:ext cx="220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Recommended comp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394F8-19A9-E41B-2D05-A411C0DF0B00}"/>
              </a:ext>
            </a:extLst>
          </p:cNvPr>
          <p:cNvSpPr txBox="1"/>
          <p:nvPr/>
        </p:nvSpPr>
        <p:spPr>
          <a:xfrm>
            <a:off x="6507194" y="2442713"/>
            <a:ext cx="2341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Mask for which component to choose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0179-B607-FD50-627D-D7F68C79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00702-A1A8-019A-C54E-170CC3E57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60EF0846-DC4B-E517-095E-BC368B55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708" y="1126130"/>
            <a:ext cx="2869855" cy="1909929"/>
          </a:xfrm>
          <a:prstGeom prst="rect">
            <a:avLst/>
          </a:prstGeom>
        </p:spPr>
      </p:pic>
      <p:pic>
        <p:nvPicPr>
          <p:cNvPr id="7" name="Picture 6" descr="A graph of a graph of a number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8B50248E-E00C-89A7-E0CD-9E6F3425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7" y="1152475"/>
            <a:ext cx="2869855" cy="1909929"/>
          </a:xfrm>
          <a:prstGeom prst="rect">
            <a:avLst/>
          </a:prstGeom>
        </p:spPr>
      </p:pic>
      <p:pic>
        <p:nvPicPr>
          <p:cNvPr id="9" name="Picture 8" descr="A graph of 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9FE1B80C-1F0B-990F-6138-7EDB18A21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555" y="1126131"/>
            <a:ext cx="2869855" cy="1909929"/>
          </a:xfrm>
          <a:prstGeom prst="rect">
            <a:avLst/>
          </a:prstGeom>
        </p:spPr>
      </p:pic>
      <p:pic>
        <p:nvPicPr>
          <p:cNvPr id="10" name="Picture 9" descr="A diagram of a blue and red circle&#10;&#10;Description automatically generated with medium confidence">
            <a:extLst>
              <a:ext uri="{FF2B5EF4-FFF2-40B4-BE49-F238E27FC236}">
                <a16:creationId xmlns:a16="http://schemas.microsoft.com/office/drawing/2014/main" id="{863E8833-4DFD-3700-7114-853D5446D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32" y="3170810"/>
            <a:ext cx="207010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6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A7F3-A1FB-BCDD-AC81-199EBF10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Parameter Maps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7EBD75F-A3B0-7D7F-E4BD-CDB88EA20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71" y="1131727"/>
            <a:ext cx="3504804" cy="3504804"/>
          </a:xfrm>
          <a:prstGeom prst="rect">
            <a:avLst/>
          </a:prstGeom>
        </p:spPr>
      </p:pic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4F850915-1839-F10C-1D5C-F076889B2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059" y="1108273"/>
            <a:ext cx="3504804" cy="35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4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7284-189E-43AA-F55B-AC7B6D53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9B178-00A8-F7CB-B57D-A9DAD3C4E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5B01E064-823F-358C-08B0-3357090D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655" y="412874"/>
            <a:ext cx="4156001" cy="41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02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{532464E1-12B2-C844-A269-BFDB72A41F5F}tf10001058</Template>
  <TotalTime>341</TotalTime>
  <Words>339</Words>
  <Application>Microsoft Macintosh PowerPoint</Application>
  <PresentationFormat>On-screen Show (16:9)</PresentationFormat>
  <Paragraphs>44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Courier New</vt:lpstr>
      <vt:lpstr>Celestial</vt:lpstr>
      <vt:lpstr>Emission Line Pipeline</vt:lpstr>
      <vt:lpstr>Pipeline Products</vt:lpstr>
      <vt:lpstr>Stellar kinematics</vt:lpstr>
      <vt:lpstr>Stellar continuum</vt:lpstr>
      <vt:lpstr>Gaussian Fitting</vt:lpstr>
      <vt:lpstr>SAMI-like cubes</vt:lpstr>
      <vt:lpstr>Good Fits</vt:lpstr>
      <vt:lpstr>Parameter Maps</vt:lpstr>
      <vt:lpstr>PowerPoint Presentation</vt:lpstr>
      <vt:lpstr>Potential Issues: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 Line Pipeline</dc:title>
  <cp:lastModifiedBy>Gabriella Quattropani (HDR)</cp:lastModifiedBy>
  <cp:revision>6</cp:revision>
  <dcterms:modified xsi:type="dcterms:W3CDTF">2024-02-05T04:03:22Z</dcterms:modified>
</cp:coreProperties>
</file>